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321" r:id="rId2"/>
    <p:sldId id="399" r:id="rId3"/>
    <p:sldId id="361" r:id="rId4"/>
    <p:sldId id="332" r:id="rId5"/>
    <p:sldId id="401" r:id="rId6"/>
    <p:sldId id="400" r:id="rId7"/>
    <p:sldId id="402" r:id="rId8"/>
    <p:sldId id="403" r:id="rId9"/>
    <p:sldId id="412" r:id="rId10"/>
    <p:sldId id="404" r:id="rId11"/>
    <p:sldId id="405" r:id="rId12"/>
    <p:sldId id="406" r:id="rId13"/>
    <p:sldId id="407" r:id="rId14"/>
    <p:sldId id="410" r:id="rId15"/>
    <p:sldId id="408" r:id="rId16"/>
    <p:sldId id="409" r:id="rId17"/>
    <p:sldId id="413" r:id="rId18"/>
    <p:sldId id="411" r:id="rId19"/>
    <p:sldId id="398" r:id="rId20"/>
    <p:sldId id="397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스퀘어OTF ExtraBold" panose="020B0600000101010101" pitchFamily="34" charset="-127"/>
      <p:bold r:id="rId25"/>
    </p:embeddedFont>
    <p:embeddedFont>
      <p:font typeface="나눔바른펜OTF" panose="020B0503000000000000" pitchFamily="34" charset="-127"/>
      <p:regular r:id="rId26"/>
      <p:bold r:id="rId27"/>
    </p:embeddedFont>
    <p:embeddedFont>
      <p:font typeface="HY헤드라인M" panose="02030600000101010101" pitchFamily="18" charset="-127"/>
      <p:regular r:id="rId28"/>
    </p:embeddedFont>
    <p:embeddedFont>
      <p:font typeface="Aharoni" panose="020B0600000101010101" charset="-79"/>
      <p:bold r:id="rId29"/>
    </p:embeddedFont>
    <p:embeddedFont>
      <p:font typeface="나눔스퀘어OTF" panose="020B0600000101010101" pitchFamily="34" charset="-127"/>
      <p:regular r:id="rId30"/>
    </p:embeddedFont>
    <p:embeddedFont>
      <p:font typeface="나눔스퀘어OTF Bold" panose="020B0600000101010101" pitchFamily="34" charset="-127"/>
      <p:bold r:id="rId31"/>
    </p:embeddedFont>
    <p:embeddedFont>
      <p:font typeface="나눔바른고딕" panose="020B0600000101010101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96E5"/>
    <a:srgbClr val="F49FC8"/>
    <a:srgbClr val="732BE4"/>
    <a:srgbClr val="FFFBFE"/>
    <a:srgbClr val="845D38"/>
    <a:srgbClr val="421E06"/>
    <a:srgbClr val="CDF2FF"/>
    <a:srgbClr val="4D2F1E"/>
    <a:srgbClr val="D2C0B4"/>
    <a:srgbClr val="261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3" autoAdjust="0"/>
    <p:restoredTop sz="94660"/>
  </p:normalViewPr>
  <p:slideViewPr>
    <p:cSldViewPr snapToGrid="0">
      <p:cViewPr varScale="1">
        <p:scale>
          <a:sx n="66" d="100"/>
          <a:sy n="66" d="100"/>
        </p:scale>
        <p:origin x="928" y="72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4BEC-F95B-498E-A50E-66B9B509401B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B50A9-15CE-4F3F-B393-CB20B7C663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8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4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61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9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9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9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9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7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75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B50A9-15CE-4F3F-B393-CB20B7C663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2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9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1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8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3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/>
          <p:cNvSpPr/>
          <p:nvPr/>
        </p:nvSpPr>
        <p:spPr>
          <a:xfrm flipH="1" flipV="1">
            <a:off x="0" y="5473699"/>
            <a:ext cx="12192000" cy="13842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4039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350" y="-7441"/>
                  <a:pt x="5535" y="7732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32BE4">
                  <a:alpha val="77000"/>
                </a:srgbClr>
              </a:gs>
              <a:gs pos="100000">
                <a:srgbClr val="F49FC8">
                  <a:alpha val="78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문서 3"/>
          <p:cNvSpPr/>
          <p:nvPr/>
        </p:nvSpPr>
        <p:spPr>
          <a:xfrm flipH="1" flipV="1">
            <a:off x="-12982" y="4702371"/>
            <a:ext cx="12204982" cy="215563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  <a:gd name="connsiteX0" fmla="*/ 0 w 21600"/>
              <a:gd name="connsiteY0" fmla="*/ 0 h 37691"/>
              <a:gd name="connsiteX1" fmla="*/ 21600 w 21600"/>
              <a:gd name="connsiteY1" fmla="*/ 0 h 37691"/>
              <a:gd name="connsiteX2" fmla="*/ 21600 w 21600"/>
              <a:gd name="connsiteY2" fmla="*/ 17322 h 37691"/>
              <a:gd name="connsiteX3" fmla="*/ 0 w 21600"/>
              <a:gd name="connsiteY3" fmla="*/ 20172 h 37691"/>
              <a:gd name="connsiteX4" fmla="*/ 0 w 21600"/>
              <a:gd name="connsiteY4" fmla="*/ 0 h 37691"/>
              <a:gd name="connsiteX0" fmla="*/ 0 w 21623"/>
              <a:gd name="connsiteY0" fmla="*/ 0 h 40189"/>
              <a:gd name="connsiteX1" fmla="*/ 21600 w 21623"/>
              <a:gd name="connsiteY1" fmla="*/ 0 h 40189"/>
              <a:gd name="connsiteX2" fmla="*/ 21623 w 21623"/>
              <a:gd name="connsiteY2" fmla="*/ 34139 h 40189"/>
              <a:gd name="connsiteX3" fmla="*/ 0 w 21623"/>
              <a:gd name="connsiteY3" fmla="*/ 20172 h 40189"/>
              <a:gd name="connsiteX4" fmla="*/ 0 w 21623"/>
              <a:gd name="connsiteY4" fmla="*/ 0 h 40189"/>
              <a:gd name="connsiteX0" fmla="*/ 0 w 21623"/>
              <a:gd name="connsiteY0" fmla="*/ 0 h 38640"/>
              <a:gd name="connsiteX1" fmla="*/ 21600 w 21623"/>
              <a:gd name="connsiteY1" fmla="*/ 0 h 38640"/>
              <a:gd name="connsiteX2" fmla="*/ 21623 w 21623"/>
              <a:gd name="connsiteY2" fmla="*/ 34139 h 38640"/>
              <a:gd name="connsiteX3" fmla="*/ 0 w 21623"/>
              <a:gd name="connsiteY3" fmla="*/ 20172 h 38640"/>
              <a:gd name="connsiteX4" fmla="*/ 0 w 21623"/>
              <a:gd name="connsiteY4" fmla="*/ 0 h 38640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0172 h 34139"/>
              <a:gd name="connsiteX4" fmla="*/ 0 w 21623"/>
              <a:gd name="connsiteY4" fmla="*/ 0 h 34139"/>
              <a:gd name="connsiteX0" fmla="*/ 0 w 21623"/>
              <a:gd name="connsiteY0" fmla="*/ 0 h 40732"/>
              <a:gd name="connsiteX1" fmla="*/ 21600 w 21623"/>
              <a:gd name="connsiteY1" fmla="*/ 0 h 40732"/>
              <a:gd name="connsiteX2" fmla="*/ 21623 w 21623"/>
              <a:gd name="connsiteY2" fmla="*/ 34139 h 40732"/>
              <a:gd name="connsiteX3" fmla="*/ 0 w 21623"/>
              <a:gd name="connsiteY3" fmla="*/ 29782 h 40732"/>
              <a:gd name="connsiteX4" fmla="*/ 0 w 21623"/>
              <a:gd name="connsiteY4" fmla="*/ 0 h 40732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1367"/>
              <a:gd name="connsiteX1" fmla="*/ 21600 w 21623"/>
              <a:gd name="connsiteY1" fmla="*/ 0 h 31367"/>
              <a:gd name="connsiteX2" fmla="*/ 21623 w 21623"/>
              <a:gd name="connsiteY2" fmla="*/ 31367 h 31367"/>
              <a:gd name="connsiteX3" fmla="*/ 0 w 21623"/>
              <a:gd name="connsiteY3" fmla="*/ 29782 h 31367"/>
              <a:gd name="connsiteX4" fmla="*/ 0 w 21623"/>
              <a:gd name="connsiteY4" fmla="*/ 0 h 3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3" h="31367">
                <a:moveTo>
                  <a:pt x="0" y="0"/>
                </a:moveTo>
                <a:lnTo>
                  <a:pt x="21600" y="0"/>
                </a:lnTo>
                <a:cubicBezTo>
                  <a:pt x="21608" y="11380"/>
                  <a:pt x="21615" y="19987"/>
                  <a:pt x="21623" y="31367"/>
                </a:cubicBezTo>
                <a:cubicBezTo>
                  <a:pt x="8460" y="-16496"/>
                  <a:pt x="7628" y="40739"/>
                  <a:pt x="0" y="2978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32BE4">
                  <a:alpha val="79000"/>
                </a:srgbClr>
              </a:gs>
              <a:gs pos="10000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H="1" flipV="1">
            <a:off x="3480397" y="4523266"/>
            <a:ext cx="8711603" cy="2334735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0">
                <a:srgbClr val="732BE4">
                  <a:alpha val="79000"/>
                </a:srgbClr>
              </a:gs>
              <a:gs pos="10000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982" y="5321299"/>
            <a:ext cx="10261882" cy="1548091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100000">
                <a:srgbClr val="732BE4">
                  <a:alpha val="79000"/>
                </a:srgbClr>
              </a:gs>
              <a:gs pos="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902051" y="866730"/>
            <a:ext cx="4501553" cy="13178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3200" b="1" i="1" dirty="0" smtClean="0">
                <a:gradFill>
                  <a:gsLst>
                    <a:gs pos="0">
                      <a:srgbClr val="732BE4"/>
                    </a:gs>
                    <a:gs pos="58000">
                      <a:srgbClr val="F49FC8"/>
                    </a:gs>
                  </a:gsLst>
                  <a:lin ang="12600000" scaled="0"/>
                </a:gra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3200" b="1" i="1" dirty="0" smtClean="0">
                <a:gradFill>
                  <a:gsLst>
                    <a:gs pos="0">
                      <a:srgbClr val="732BE4"/>
                    </a:gs>
                    <a:gs pos="58000">
                      <a:srgbClr val="F49FC8"/>
                    </a:gs>
                  </a:gsLst>
                  <a:lin ang="12600000" scaled="0"/>
                </a:gra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i="1" dirty="0">
              <a:gradFill>
                <a:gsLst>
                  <a:gs pos="0">
                    <a:srgbClr val="732BE4"/>
                  </a:gs>
                  <a:gs pos="58000">
                    <a:srgbClr val="F49FC8"/>
                  </a:gs>
                </a:gsLst>
                <a:lin ang="12600000" scaled="0"/>
              </a:gra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0838" y="2044079"/>
            <a:ext cx="9610323" cy="1772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ko-KR" altLang="en-US" sz="4400" b="1" dirty="0" smtClean="0">
                <a:gradFill>
                  <a:gsLst>
                    <a:gs pos="0">
                      <a:srgbClr val="732BE4"/>
                    </a:gs>
                    <a:gs pos="58000">
                      <a:srgbClr val="F49FC8"/>
                    </a:gs>
                  </a:gsLst>
                  <a:lin ang="12600000" scaled="0"/>
                </a:gra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기온과 칼로리 소모의 상관 관계에 대하여</a:t>
            </a:r>
            <a:endParaRPr lang="en-US" altLang="ko-KR" sz="3200" dirty="0">
              <a:gradFill>
                <a:gsLst>
                  <a:gs pos="0">
                    <a:srgbClr val="732BE4"/>
                  </a:gs>
                  <a:gs pos="58000">
                    <a:srgbClr val="F49FC8"/>
                  </a:gs>
                </a:gsLst>
                <a:lin ang="12600000" scaled="0"/>
              </a:gra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2700" y="5159002"/>
            <a:ext cx="3066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다이어트는 월요일부터</a:t>
            </a:r>
            <a:endParaRPr lang="en-US" altLang="ko-KR" sz="2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15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김가연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15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김선희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15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김수정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839" y="5835563"/>
            <a:ext cx="1922321" cy="1008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2018.06.21</a:t>
            </a:r>
            <a:endParaRPr lang="en-US" altLang="ko-KR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6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892295" y="2727046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 smtClean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80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2896" y="2727046"/>
            <a:ext cx="62183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분석 준비 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: </a:t>
            </a: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분석 툴과 자료 준비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9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7" y="1789124"/>
            <a:ext cx="1579717" cy="1579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0584" y="2018435"/>
            <a:ext cx="132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툴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8086" y="2578982"/>
            <a:ext cx="168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 Studio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59" y="1789124"/>
            <a:ext cx="1579717" cy="15797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39180" y="1756826"/>
            <a:ext cx="157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자료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76683" y="2317373"/>
            <a:ext cx="2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Fitbit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76682" y="2986743"/>
            <a:ext cx="273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기상청 온도 자료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40583" y="4411381"/>
            <a:ext cx="162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사전 학습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8085" y="4971928"/>
            <a:ext cx="2283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선형회귀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공부</a:t>
            </a:r>
            <a:endParaRPr lang="en-US" altLang="ko-KR" sz="28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상관계수 공부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2604" y="4672991"/>
            <a:ext cx="162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카페인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2604" y="5233538"/>
            <a:ext cx="2629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카페인은 내 친구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18399" y="4349263"/>
            <a:ext cx="1579717" cy="1579717"/>
          </a:xfrm>
          <a:prstGeom prst="ellipse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41" y="4551645"/>
            <a:ext cx="1174951" cy="11749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94" y="4349336"/>
            <a:ext cx="1579570" cy="1579570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62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준비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툴과 </a:t>
              </a: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자료준비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5" name="직각 삼각형 64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67" name="타원 66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8" name="원호 67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69" name="원호 68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822424" y="1499420"/>
            <a:ext cx="157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자료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2424" y="1994327"/>
            <a:ext cx="2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Fitbit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</a:t>
            </a:r>
            <a:endParaRPr lang="en-US" altLang="ko-KR" sz="28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" y="1204687"/>
            <a:ext cx="948675" cy="948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6" y="1529365"/>
            <a:ext cx="7014043" cy="4539074"/>
          </a:xfrm>
          <a:prstGeom prst="rect">
            <a:avLst/>
          </a:prstGeom>
        </p:spPr>
      </p:pic>
      <p:sp>
        <p:nvSpPr>
          <p:cNvPr id="40" name="줄무늬가 있는 오른쪽 화살표 39"/>
          <p:cNvSpPr/>
          <p:nvPr/>
        </p:nvSpPr>
        <p:spPr>
          <a:xfrm>
            <a:off x="2591424" y="6035740"/>
            <a:ext cx="888902" cy="759271"/>
          </a:xfrm>
          <a:prstGeom prst="stripedRightArrow">
            <a:avLst/>
          </a:prstGeom>
          <a:gradFill>
            <a:gsLst>
              <a:gs pos="0">
                <a:srgbClr val="F49FC8">
                  <a:alpha val="18000"/>
                  <a:lumMod val="93000"/>
                  <a:lumOff val="7000"/>
                </a:srgbClr>
              </a:gs>
              <a:gs pos="100000">
                <a:srgbClr val="732BE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08916" y="6092211"/>
            <a:ext cx="621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필요한 데이터만 추출</a:t>
            </a:r>
            <a:endParaRPr lang="ko-KR" altLang="en-US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4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준비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툴과 </a:t>
              </a: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자료준비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1" name="직각 삼각형 50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53" name="타원 52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4" name="원호 53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55" name="원호 54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822424" y="1499420"/>
            <a:ext cx="157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자료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" y="1204687"/>
            <a:ext cx="948675" cy="948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2424" y="1957113"/>
            <a:ext cx="273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기상청 온도 자료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4" y="1803890"/>
            <a:ext cx="8491227" cy="472203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0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준비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툴과 </a:t>
              </a: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자료준비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25" name="타원 24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5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822424" y="1499420"/>
            <a:ext cx="2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 분석 자료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" y="1204687"/>
            <a:ext cx="948675" cy="948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82" y="4357110"/>
            <a:ext cx="273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기상청 온도 자료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50" y="1527603"/>
            <a:ext cx="6441103" cy="4852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3653" y="3255236"/>
            <a:ext cx="2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Fitbit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</a:t>
            </a:r>
            <a:endParaRPr lang="en-US" altLang="ko-KR" sz="28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덧셈 기호 21"/>
          <p:cNvSpPr/>
          <p:nvPr/>
        </p:nvSpPr>
        <p:spPr>
          <a:xfrm>
            <a:off x="2059424" y="3647651"/>
            <a:ext cx="840264" cy="840264"/>
          </a:xfrm>
          <a:prstGeom prst="mathPlus">
            <a:avLst>
              <a:gd name="adj1" fmla="val 18938"/>
            </a:avLst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/>
          <p:cNvSpPr/>
          <p:nvPr/>
        </p:nvSpPr>
        <p:spPr>
          <a:xfrm>
            <a:off x="451401" y="2897204"/>
            <a:ext cx="3879968" cy="2300438"/>
          </a:xfrm>
          <a:prstGeom prst="bracketPair">
            <a:avLst/>
          </a:prstGeom>
          <a:ln w="25400">
            <a:gradFill>
              <a:gsLst>
                <a:gs pos="0">
                  <a:srgbClr val="F49FC8"/>
                </a:gs>
                <a:gs pos="100000">
                  <a:srgbClr val="D496E5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6528798" y="1848051"/>
            <a:ext cx="1263504" cy="4687503"/>
          </a:xfrm>
          <a:prstGeom prst="frame">
            <a:avLst>
              <a:gd name="adj1" fmla="val 64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8627105" y="1848051"/>
            <a:ext cx="1729678" cy="4687503"/>
          </a:xfrm>
          <a:prstGeom prst="frame">
            <a:avLst>
              <a:gd name="adj1" fmla="val 64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42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준비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툴과 </a:t>
              </a: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자료준비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5" name="직각 삼각형 44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47" name="타원 46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3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758568" y="2727046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80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49169" y="2727046"/>
            <a:ext cx="38908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데이터 분석 및 결과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35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16763" r="6286" b="11627"/>
          <a:stretch/>
        </p:blipFill>
        <p:spPr>
          <a:xfrm>
            <a:off x="5701243" y="1849125"/>
            <a:ext cx="6345716" cy="37016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2424" y="1499420"/>
            <a:ext cx="204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모델링 적용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" y="1204687"/>
            <a:ext cx="948675" cy="9486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2424" y="1957113"/>
            <a:ext cx="273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 회귀 적용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4339" y="2732620"/>
            <a:ext cx="492443" cy="19346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소모된 칼로리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62927" y="5741469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기온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flipH="1">
            <a:off x="6308988" y="5941524"/>
            <a:ext cx="5588736" cy="630455"/>
          </a:xfrm>
          <a:prstGeom prst="rightArrow">
            <a:avLst>
              <a:gd name="adj1" fmla="val 50000"/>
              <a:gd name="adj2" fmla="val 77481"/>
            </a:avLst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5400000" flipH="1">
            <a:off x="3991774" y="3333874"/>
            <a:ext cx="3252923" cy="630455"/>
          </a:xfrm>
          <a:prstGeom prst="rightArrow">
            <a:avLst>
              <a:gd name="adj1" fmla="val 50000"/>
              <a:gd name="adj2" fmla="val 77481"/>
            </a:avLst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42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데이터 분석 및 결과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26537" y="183014"/>
              <a:ext cx="44759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모델링 </a:t>
              </a:r>
              <a:r>
                <a:rPr lang="ko-KR" altLang="en-US" sz="3200" i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적용 결과 및  분석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5" name="직각 삼각형 44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47" name="타원 46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9408" y="4660368"/>
            <a:ext cx="12210816" cy="1065301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880898" y="4901506"/>
            <a:ext cx="916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기온이 낮을 수록 높은 칼로리를 소모함을 알 수 있다</a:t>
            </a:r>
            <a:endParaRPr lang="ko-KR" altLang="en-US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" y="2812038"/>
            <a:ext cx="4371444" cy="17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51" grpId="0" animBg="1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503099" y="1985614"/>
            <a:ext cx="204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공분산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42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데이터 분석 및 결과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26537" y="183014"/>
              <a:ext cx="44759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모델링 </a:t>
              </a:r>
              <a:r>
                <a:rPr lang="ko-KR" altLang="en-US" sz="3200" i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적용 결과 및  분석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5" name="직각 삼각형 44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47" name="타원 46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9" y="2681335"/>
            <a:ext cx="4417244" cy="4743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89085" y="4495024"/>
            <a:ext cx="204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상관계수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"/>
          <a:stretch/>
        </p:blipFill>
        <p:spPr>
          <a:xfrm>
            <a:off x="6417789" y="3012707"/>
            <a:ext cx="5588287" cy="2694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2" y="5339469"/>
            <a:ext cx="5791498" cy="4826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76365" y="2246939"/>
            <a:ext cx="230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상관계수 검정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46" y="1952206"/>
            <a:ext cx="948675" cy="9486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94" y="1898793"/>
            <a:ext cx="696291" cy="6962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94" y="4401110"/>
            <a:ext cx="709160" cy="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1135" y="2807424"/>
            <a:ext cx="586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낮은 기온에서 더 높은 칼로리 소모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15" y="2512691"/>
            <a:ext cx="948675" cy="9486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41135" y="3265117"/>
            <a:ext cx="5420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다이어트는 겨울에 제일 효과적이다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7" y="1441197"/>
            <a:ext cx="1070786" cy="10707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87143" y="1682890"/>
            <a:ext cx="603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결론 및 한계</a:t>
            </a:r>
            <a:endParaRPr lang="ko-KR" altLang="en-US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48" y="2682226"/>
            <a:ext cx="609604" cy="6096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41135" y="4589764"/>
            <a:ext cx="586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실내 기온에 따른 칼로리 데이터 구별 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X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15" y="4295031"/>
            <a:ext cx="948675" cy="9486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541135" y="5047457"/>
            <a:ext cx="586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따라서 </a:t>
            </a:r>
            <a:r>
              <a:rPr lang="ko-KR" altLang="en-US" sz="28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어느정도의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오차가 있을 수 있다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43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결론 및 한계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결과 및 한계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6" name="직각 삼각형 45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48" name="타원 47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50" name="원호 49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506716" y="1379150"/>
            <a:ext cx="7178568" cy="2951321"/>
          </a:xfrm>
          <a:prstGeom prst="rect">
            <a:avLst/>
          </a:prstGeom>
          <a:noFill/>
          <a:ln>
            <a:noFill/>
          </a:ln>
        </p:spPr>
        <p:txBody>
          <a:bodyPr wrap="none" tIns="0" spcCol="0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en-US" altLang="ko-KR" sz="11500" b="1" dirty="0" smtClean="0">
                <a:gradFill>
                  <a:gsLst>
                    <a:gs pos="0">
                      <a:srgbClr val="F49FC8"/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101600" dir="1920000" algn="tl" rotWithShape="0">
                    <a:srgbClr val="732BE4">
                      <a:alpha val="4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Thank you</a:t>
            </a:r>
            <a:endParaRPr lang="ko-KR" altLang="en-US" sz="11500" b="1" dirty="0">
              <a:gradFill>
                <a:gsLst>
                  <a:gs pos="0">
                    <a:srgbClr val="F49FC8"/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101600" dir="1920000" algn="tl" rotWithShape="0">
                  <a:srgbClr val="732BE4">
                    <a:alpha val="4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32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/>
          <p:cNvSpPr/>
          <p:nvPr/>
        </p:nvSpPr>
        <p:spPr>
          <a:xfrm flipH="1" flipV="1">
            <a:off x="0" y="5473699"/>
            <a:ext cx="12192000" cy="13842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4039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350" y="-7441"/>
                  <a:pt x="5535" y="7732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32BE4">
                  <a:alpha val="77000"/>
                </a:srgbClr>
              </a:gs>
              <a:gs pos="100000">
                <a:srgbClr val="F49FC8">
                  <a:alpha val="78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문서 3"/>
          <p:cNvSpPr/>
          <p:nvPr/>
        </p:nvSpPr>
        <p:spPr>
          <a:xfrm flipH="1" flipV="1">
            <a:off x="-12982" y="4702371"/>
            <a:ext cx="12204982" cy="215563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  <a:gd name="connsiteX0" fmla="*/ 0 w 21600"/>
              <a:gd name="connsiteY0" fmla="*/ 0 h 37691"/>
              <a:gd name="connsiteX1" fmla="*/ 21600 w 21600"/>
              <a:gd name="connsiteY1" fmla="*/ 0 h 37691"/>
              <a:gd name="connsiteX2" fmla="*/ 21600 w 21600"/>
              <a:gd name="connsiteY2" fmla="*/ 17322 h 37691"/>
              <a:gd name="connsiteX3" fmla="*/ 0 w 21600"/>
              <a:gd name="connsiteY3" fmla="*/ 20172 h 37691"/>
              <a:gd name="connsiteX4" fmla="*/ 0 w 21600"/>
              <a:gd name="connsiteY4" fmla="*/ 0 h 37691"/>
              <a:gd name="connsiteX0" fmla="*/ 0 w 21623"/>
              <a:gd name="connsiteY0" fmla="*/ 0 h 40189"/>
              <a:gd name="connsiteX1" fmla="*/ 21600 w 21623"/>
              <a:gd name="connsiteY1" fmla="*/ 0 h 40189"/>
              <a:gd name="connsiteX2" fmla="*/ 21623 w 21623"/>
              <a:gd name="connsiteY2" fmla="*/ 34139 h 40189"/>
              <a:gd name="connsiteX3" fmla="*/ 0 w 21623"/>
              <a:gd name="connsiteY3" fmla="*/ 20172 h 40189"/>
              <a:gd name="connsiteX4" fmla="*/ 0 w 21623"/>
              <a:gd name="connsiteY4" fmla="*/ 0 h 40189"/>
              <a:gd name="connsiteX0" fmla="*/ 0 w 21623"/>
              <a:gd name="connsiteY0" fmla="*/ 0 h 38640"/>
              <a:gd name="connsiteX1" fmla="*/ 21600 w 21623"/>
              <a:gd name="connsiteY1" fmla="*/ 0 h 38640"/>
              <a:gd name="connsiteX2" fmla="*/ 21623 w 21623"/>
              <a:gd name="connsiteY2" fmla="*/ 34139 h 38640"/>
              <a:gd name="connsiteX3" fmla="*/ 0 w 21623"/>
              <a:gd name="connsiteY3" fmla="*/ 20172 h 38640"/>
              <a:gd name="connsiteX4" fmla="*/ 0 w 21623"/>
              <a:gd name="connsiteY4" fmla="*/ 0 h 38640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0172 h 34139"/>
              <a:gd name="connsiteX4" fmla="*/ 0 w 21623"/>
              <a:gd name="connsiteY4" fmla="*/ 0 h 34139"/>
              <a:gd name="connsiteX0" fmla="*/ 0 w 21623"/>
              <a:gd name="connsiteY0" fmla="*/ 0 h 40732"/>
              <a:gd name="connsiteX1" fmla="*/ 21600 w 21623"/>
              <a:gd name="connsiteY1" fmla="*/ 0 h 40732"/>
              <a:gd name="connsiteX2" fmla="*/ 21623 w 21623"/>
              <a:gd name="connsiteY2" fmla="*/ 34139 h 40732"/>
              <a:gd name="connsiteX3" fmla="*/ 0 w 21623"/>
              <a:gd name="connsiteY3" fmla="*/ 29782 h 40732"/>
              <a:gd name="connsiteX4" fmla="*/ 0 w 21623"/>
              <a:gd name="connsiteY4" fmla="*/ 0 h 40732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1367"/>
              <a:gd name="connsiteX1" fmla="*/ 21600 w 21623"/>
              <a:gd name="connsiteY1" fmla="*/ 0 h 31367"/>
              <a:gd name="connsiteX2" fmla="*/ 21623 w 21623"/>
              <a:gd name="connsiteY2" fmla="*/ 31367 h 31367"/>
              <a:gd name="connsiteX3" fmla="*/ 0 w 21623"/>
              <a:gd name="connsiteY3" fmla="*/ 29782 h 31367"/>
              <a:gd name="connsiteX4" fmla="*/ 0 w 21623"/>
              <a:gd name="connsiteY4" fmla="*/ 0 h 3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3" h="31367">
                <a:moveTo>
                  <a:pt x="0" y="0"/>
                </a:moveTo>
                <a:lnTo>
                  <a:pt x="21600" y="0"/>
                </a:lnTo>
                <a:cubicBezTo>
                  <a:pt x="21608" y="11380"/>
                  <a:pt x="21615" y="19987"/>
                  <a:pt x="21623" y="31367"/>
                </a:cubicBezTo>
                <a:cubicBezTo>
                  <a:pt x="8460" y="-16496"/>
                  <a:pt x="7628" y="40739"/>
                  <a:pt x="0" y="2978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32BE4">
                  <a:alpha val="79000"/>
                </a:srgbClr>
              </a:gs>
              <a:gs pos="10000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H="1" flipV="1">
            <a:off x="3480397" y="4523266"/>
            <a:ext cx="8711603" cy="2334735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0">
                <a:srgbClr val="732BE4">
                  <a:alpha val="79000"/>
                </a:srgbClr>
              </a:gs>
              <a:gs pos="10000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982" y="5321299"/>
            <a:ext cx="10261882" cy="1548091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100000">
                <a:srgbClr val="732BE4">
                  <a:alpha val="79000"/>
                </a:srgbClr>
              </a:gs>
              <a:gs pos="0">
                <a:srgbClr val="F49FC8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290838" y="54332"/>
            <a:ext cx="961032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ko-KR" altLang="en-US" sz="4400" b="1" dirty="0" smtClean="0">
                <a:gradFill>
                  <a:gsLst>
                    <a:gs pos="0">
                      <a:srgbClr val="732BE4"/>
                    </a:gs>
                    <a:gs pos="58000">
                      <a:srgbClr val="F49FC8"/>
                    </a:gs>
                  </a:gsLst>
                  <a:lin ang="12600000" scaled="0"/>
                </a:gra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기온과 칼로리 소모의 상관 관계에 대하여</a:t>
            </a:r>
            <a:endParaRPr lang="en-US" altLang="ko-KR" sz="3200" dirty="0">
              <a:gradFill>
                <a:gsLst>
                  <a:gs pos="0">
                    <a:srgbClr val="732BE4"/>
                  </a:gs>
                  <a:gs pos="58000">
                    <a:srgbClr val="F49FC8"/>
                  </a:gs>
                </a:gsLst>
                <a:lin ang="12600000" scaled="0"/>
              </a:gra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50709" y="3493169"/>
            <a:ext cx="11566725" cy="0"/>
          </a:xfrm>
          <a:prstGeom prst="line">
            <a:avLst/>
          </a:prstGeom>
          <a:ln w="15875"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11514643" y="3284163"/>
            <a:ext cx="484894" cy="418012"/>
          </a:xfrm>
          <a:prstGeom prst="triangle">
            <a:avLst/>
          </a:prstGeom>
          <a:gradFill>
            <a:gsLst>
              <a:gs pos="43000">
                <a:srgbClr val="F49FC8">
                  <a:alpha val="90000"/>
                  <a:lumMod val="95000"/>
                  <a:lumOff val="5000"/>
                </a:srgbClr>
              </a:gs>
              <a:gs pos="100000">
                <a:srgbClr val="732BE4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39873" y="2648437"/>
            <a:ext cx="1489165" cy="14891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2455" y="320407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소개</a:t>
            </a:r>
            <a:endParaRPr lang="ko-KR" altLang="en-US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0482" y="278857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i="1" dirty="0" smtClean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48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124023" y="2648437"/>
            <a:ext cx="1489165" cy="14891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98473" y="320407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방법</a:t>
            </a:r>
            <a:endParaRPr lang="ko-KR" altLang="en-US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21327" y="278857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48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456785" y="2648437"/>
            <a:ext cx="1489165" cy="14891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31235" y="320407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준비</a:t>
            </a:r>
            <a:endParaRPr lang="ko-KR" altLang="en-US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22488" y="2768523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48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640935" y="2648437"/>
            <a:ext cx="1489165" cy="14891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82762" y="3099143"/>
            <a:ext cx="1418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</a:t>
            </a:r>
            <a:endParaRPr lang="en-US" altLang="ko-KR" sz="2000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및 결과</a:t>
            </a:r>
            <a:endParaRPr lang="ko-KR" alt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16811" y="278857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48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825085" y="2648437"/>
            <a:ext cx="1489165" cy="14891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18073" y="2977520"/>
            <a:ext cx="110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결론 </a:t>
            </a:r>
            <a:endParaRPr lang="en-US" altLang="ko-KR" sz="2400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및 한계</a:t>
            </a:r>
            <a:endParaRPr lang="ko-KR" altLang="en-US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148553" y="27685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48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5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107450" y="1312155"/>
            <a:ext cx="3741730" cy="2951321"/>
          </a:xfrm>
          <a:prstGeom prst="rect">
            <a:avLst/>
          </a:prstGeom>
          <a:noFill/>
          <a:ln>
            <a:noFill/>
          </a:ln>
        </p:spPr>
        <p:txBody>
          <a:bodyPr wrap="none" tIns="0" spcCol="0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en-US" altLang="ko-KR" sz="11500" b="1" dirty="0" smtClean="0">
                <a:gradFill>
                  <a:gsLst>
                    <a:gs pos="0">
                      <a:srgbClr val="F49FC8"/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101600" dir="1920000" algn="tl" rotWithShape="0">
                    <a:srgbClr val="732BE4">
                      <a:alpha val="4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Q &amp; A</a:t>
            </a:r>
            <a:endParaRPr lang="ko-KR" altLang="en-US" sz="11500" b="1" dirty="0">
              <a:gradFill>
                <a:gsLst>
                  <a:gs pos="0">
                    <a:srgbClr val="F49FC8"/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101600" dir="1920000" algn="tl" rotWithShape="0">
                  <a:srgbClr val="732BE4">
                    <a:alpha val="4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49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22139" y="2727046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 smtClean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80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12740" y="2727046"/>
            <a:ext cx="59875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주제 소개 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: </a:t>
            </a: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기온과 칼로리 소모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892040" y="1879120"/>
            <a:ext cx="3447288" cy="461665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46" y="2680662"/>
            <a:ext cx="6255071" cy="100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21" y="1805151"/>
            <a:ext cx="609604" cy="609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0776" y="1879120"/>
            <a:ext cx="7584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계절마다 돌아오는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“~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계절은 다이어트의 계절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!”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이라는 문구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81" y="2867459"/>
            <a:ext cx="6343976" cy="2000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0" y="4382012"/>
            <a:ext cx="6115364" cy="9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>
            <a:off x="-18816" y="2680662"/>
            <a:ext cx="12210816" cy="218715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29" y="3323660"/>
            <a:ext cx="609604" cy="6096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71945" y="3233836"/>
            <a:ext cx="7136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어느 계절에 가장 칼로리 소모가 잘 되어 </a:t>
            </a:r>
            <a:endParaRPr lang="en-US" altLang="ko-KR" sz="3200" b="1" dirty="0" smtClean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다이어트에 효과적일까</a:t>
            </a:r>
            <a:r>
              <a:rPr lang="en-US" altLang="ko-KR" sz="32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endParaRPr lang="ko-KR" altLang="en-US" sz="32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65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주제 소개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26537" y="183014"/>
              <a:ext cx="50377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기온과 칼로리 소모에 대하여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8" name="직각 삼각형 67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70" name="타원 69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71" name="원호 70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72" name="원호 71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694702" y="130037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0" y="-83537"/>
            <a:ext cx="12204982" cy="2346124"/>
            <a:chOff x="-12982" y="4523266"/>
            <a:chExt cx="12204982" cy="2346124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516911" y="2727046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>
                <a:gradFill>
                  <a:gsLst>
                    <a:gs pos="0">
                      <a:srgbClr val="F49FC8">
                        <a:alpha val="74000"/>
                      </a:srgbClr>
                    </a:gs>
                    <a:gs pos="100000">
                      <a:srgbClr val="732BE4">
                        <a:alpha val="87000"/>
                      </a:srgb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rgbClr val="732BE4">
                      <a:alpha val="23000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8000" b="1" i="1" dirty="0">
              <a:gradFill>
                <a:gsLst>
                  <a:gs pos="0">
                    <a:srgbClr val="F49FC8">
                      <a:alpha val="74000"/>
                    </a:srgbClr>
                  </a:gs>
                  <a:gs pos="100000">
                    <a:srgbClr val="732BE4">
                      <a:alpha val="87000"/>
                    </a:srgbClr>
                  </a:gs>
                </a:gsLst>
                <a:lin ang="2700000" scaled="0"/>
              </a:gradFill>
              <a:effectLst>
                <a:outerShdw blurRad="50800" dist="38100" dir="2700000" algn="tl" rotWithShape="0">
                  <a:srgbClr val="732BE4">
                    <a:alpha val="23000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07512" y="2727046"/>
            <a:ext cx="6548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732BE4"/>
              </a:buClr>
            </a:pP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분석 방법 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: </a:t>
            </a:r>
            <a:r>
              <a:rPr lang="ko-KR" altLang="en-US" sz="3600" b="1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선형회귀란</a:t>
            </a:r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 무엇인가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haroni" panose="02010803020104030203" pitchFamily="2" charset="-79"/>
              </a:rPr>
              <a:t>?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4514943"/>
            <a:ext cx="12204982" cy="2346124"/>
            <a:chOff x="-12982" y="4523266"/>
            <a:chExt cx="12204982" cy="2346124"/>
          </a:xfrm>
        </p:grpSpPr>
        <p:sp>
          <p:nvSpPr>
            <p:cNvPr id="26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3480397" y="45232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982" y="-474386"/>
            <a:ext cx="2879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2018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  <a:cs typeface="Aharoni" panose="02010803020104030203" pitchFamily="2" charset="-79"/>
              </a:rPr>
              <a:t>소쿠리 데이터 분석 대회</a:t>
            </a:r>
            <a:endParaRPr lang="en-US" altLang="ko-KR" sz="2000" dirty="0">
              <a:solidFill>
                <a:schemeClr val="bg1"/>
              </a:solidFill>
              <a:latin typeface="나눔바른펜OTF" panose="020B0503000000000000" pitchFamily="34" charset="-127"/>
              <a:ea typeface="나눔바른펜OTF" panose="020B0503000000000000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34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703532" y="3477233"/>
            <a:ext cx="600075" cy="461665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7" y="1441197"/>
            <a:ext cx="1070786" cy="1070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8475" y="1734919"/>
            <a:ext cx="60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우리가 데이터 분석을 통해 원하는 것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1751" y="2853744"/>
            <a:ext cx="774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기온에 따른 칼로리 소모 그래프를 그리고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1652" y="3477233"/>
            <a:ext cx="774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어떤 기온에 몇 칼로리가 소모되는지 예측해보자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8" name="줄무늬가 있는 오른쪽 화살표 37"/>
          <p:cNvSpPr/>
          <p:nvPr/>
        </p:nvSpPr>
        <p:spPr>
          <a:xfrm>
            <a:off x="2768068" y="4706337"/>
            <a:ext cx="888902" cy="759271"/>
          </a:xfrm>
          <a:prstGeom prst="stripedRightArrow">
            <a:avLst/>
          </a:prstGeom>
          <a:gradFill>
            <a:gsLst>
              <a:gs pos="0">
                <a:srgbClr val="F49FC8">
                  <a:alpha val="18000"/>
                  <a:lumMod val="93000"/>
                  <a:lumOff val="7000"/>
                </a:srgbClr>
              </a:gs>
              <a:gs pos="100000">
                <a:srgbClr val="732BE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85560" y="4762808"/>
            <a:ext cx="621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이에 적합한 방법 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600" b="1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선형회귀</a:t>
            </a:r>
            <a:r>
              <a:rPr lang="en-US" altLang="ko-KR" sz="3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!</a:t>
            </a:r>
            <a:endParaRPr lang="ko-KR" altLang="en-US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54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5624743" y="511387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3200" b="1" i="1" dirty="0">
                    <a:latin typeface="+mj-lt"/>
                  </a:rPr>
                  <a:t>2</a:t>
                </a:r>
                <a:endParaRPr lang="ko-KR" altLang="en-US" sz="3200" b="1" i="1" dirty="0">
                  <a:latin typeface="+mj-lt"/>
                </a:endParaRPr>
              </a:p>
            </p:txBody>
          </p:sp>
          <p:sp>
            <p:nvSpPr>
              <p:cNvPr id="62" name="원호 61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141776" y="322917"/>
              <a:ext cx="3901141" cy="597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선형회귀란</a:t>
              </a:r>
              <a:r>
                <a:rPr lang="ko-KR" altLang="en-US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무엇인가</a:t>
              </a:r>
              <a:r>
                <a:rPr lang="en-US" altLang="ko-KR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2400" dirty="0">
                <a:solidFill>
                  <a:prstClr val="white">
                    <a:alpha val="63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직각 삼각형 57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65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선형회귀란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무엇인가</a:t>
              </a:r>
              <a:r>
                <a:rPr lang="en-US" altLang="ko-KR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?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8" name="직각 삼각형 67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70" name="타원 69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71" name="원호 70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72" name="원호 71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9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29625" y="4846293"/>
            <a:ext cx="2737865" cy="461665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11526" y="2810047"/>
            <a:ext cx="1306525" cy="468961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7" y="1441197"/>
            <a:ext cx="1070786" cy="1070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7334" y="1745757"/>
            <a:ext cx="265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선형 회귀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59" y="2567041"/>
            <a:ext cx="711967" cy="7119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2388" y="2810047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문제에 사용하는 알고리즘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59" y="3592447"/>
            <a:ext cx="711967" cy="7119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02387" y="3643504"/>
            <a:ext cx="826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데이터를 기반으로 생성된 모델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그래프 등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이용해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새로운 데이터가 들어왔을 때 어떤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될지 예측하는 것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59" y="4603287"/>
            <a:ext cx="711967" cy="71196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02387" y="4846293"/>
            <a:ext cx="840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 회귀 분석은 주어진 데이터를 대표하는 하나의 직선을 찾는 것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922" y="6466232"/>
            <a:ext cx="2394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http://kkokkilkon.tistory.com/77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97" y="6466232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출저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grpSp>
        <p:nvGrpSpPr>
          <p:cNvPr id="59" name="그룹 5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60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5624743" y="511387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3200" b="1" i="1" dirty="0">
                    <a:latin typeface="+mj-lt"/>
                  </a:rPr>
                  <a:t>2</a:t>
                </a:r>
                <a:endParaRPr lang="ko-KR" altLang="en-US" sz="3200" b="1" i="1" dirty="0">
                  <a:latin typeface="+mj-lt"/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69" name="원호 68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141776" y="322917"/>
              <a:ext cx="3901141" cy="597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선형회귀란</a:t>
              </a:r>
              <a:r>
                <a:rPr lang="ko-KR" altLang="en-US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무엇인가</a:t>
              </a:r>
              <a:r>
                <a:rPr lang="en-US" altLang="ko-KR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2400" dirty="0">
                <a:solidFill>
                  <a:prstClr val="white">
                    <a:alpha val="63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각 삼각형 63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71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선형회귀란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무엇인가</a:t>
              </a:r>
              <a:r>
                <a:rPr lang="en-US" altLang="ko-KR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?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74" name="직각 삼각형 73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76" name="타원 75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77" name="원호 76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78" name="원호 77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3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67863" y="4983888"/>
            <a:ext cx="1796718" cy="347583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624743" y="511387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3200" b="1" i="1" dirty="0">
                    <a:latin typeface="+mj-lt"/>
                  </a:rPr>
                  <a:t>2</a:t>
                </a:r>
                <a:endParaRPr lang="ko-KR" altLang="en-US" sz="3200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41776" y="322917"/>
              <a:ext cx="3901141" cy="597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선형회귀란</a:t>
              </a:r>
              <a:r>
                <a:rPr lang="ko-KR" altLang="en-US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무엇인가</a:t>
              </a:r>
              <a:r>
                <a:rPr lang="en-US" altLang="ko-KR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2400" dirty="0">
                <a:solidFill>
                  <a:prstClr val="white">
                    <a:alpha val="63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85" y="1527603"/>
            <a:ext cx="4556489" cy="4772921"/>
          </a:xfrm>
          <a:prstGeom prst="rect">
            <a:avLst/>
          </a:prstGeom>
          <a:ln w="25400">
            <a:gradFill>
              <a:gsLst>
                <a:gs pos="0">
                  <a:srgbClr val="D496E5"/>
                </a:gs>
                <a:gs pos="100000">
                  <a:srgbClr val="F49FC8"/>
                </a:gs>
              </a:gsLst>
              <a:lin ang="5400000" scaled="1"/>
            </a:gradFill>
          </a:ln>
        </p:spPr>
      </p:pic>
      <p:sp>
        <p:nvSpPr>
          <p:cNvPr id="38" name="직사각형 37"/>
          <p:cNvSpPr/>
          <p:nvPr/>
        </p:nvSpPr>
        <p:spPr>
          <a:xfrm>
            <a:off x="1196661" y="2530101"/>
            <a:ext cx="2737865" cy="461665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2" y="2220283"/>
            <a:ext cx="711967" cy="71196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47875" y="2160769"/>
            <a:ext cx="58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 회귀 분석은 주어진 데이터를 대표하는 하나의 직선을 찾는 것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803" y="3366823"/>
            <a:ext cx="799908" cy="82651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97516" y="3549246"/>
            <a:ext cx="411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그게 </a:t>
            </a:r>
            <a:r>
              <a:rPr lang="ko-KR" altLang="en-US" sz="240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무슨 소린가요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…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ㅠㅠ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2" y="4627905"/>
            <a:ext cx="711967" cy="7119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47875" y="4568391"/>
            <a:ext cx="58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빨간 점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!)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들을 가장 잘 표현하는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직선의 기울기를 찾는 것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50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선형회귀란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무엇인가</a:t>
              </a:r>
              <a:r>
                <a:rPr lang="en-US" altLang="ko-KR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?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3" name="직각 삼각형 52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55" name="타원 54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6" name="원호 55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57" name="원호 56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5808" y="648398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https://ko.wikipedia.org/wiki/%EC%84%A0%ED%98%95_%ED%9A%8C%EA%B7%80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648398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ko-KR" altLang="en-US" sz="1200" dirty="0" err="1" smtClean="0"/>
              <a:t>출저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-18816" y="2601183"/>
            <a:ext cx="12210816" cy="218715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964581" y="3454530"/>
            <a:ext cx="644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좀 더 수학적으로 설명해볼까요</a:t>
            </a:r>
            <a:r>
              <a:rPr lang="en-US" altLang="ko-KR" sz="36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10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82621" y="2486505"/>
            <a:ext cx="1593619" cy="566104"/>
          </a:xfrm>
          <a:prstGeom prst="rect">
            <a:avLst/>
          </a:prstGeom>
          <a:solidFill>
            <a:srgbClr val="D4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624743" y="511387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3200" b="1" i="1" dirty="0">
                    <a:latin typeface="+mj-lt"/>
                  </a:rPr>
                  <a:t>2</a:t>
                </a:r>
                <a:endParaRPr lang="ko-KR" altLang="en-US" sz="3200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41776" y="322917"/>
              <a:ext cx="3901141" cy="597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선형회귀란</a:t>
              </a:r>
              <a:r>
                <a:rPr lang="ko-KR" altLang="en-US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무엇인가</a:t>
              </a:r>
              <a:r>
                <a:rPr lang="en-US" altLang="ko-KR" sz="2400" dirty="0" smtClean="0">
                  <a:solidFill>
                    <a:prstClr val="white">
                      <a:alpha val="63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2400" dirty="0">
                <a:solidFill>
                  <a:prstClr val="white">
                    <a:alpha val="63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85" y="1527603"/>
            <a:ext cx="4556489" cy="4772921"/>
          </a:xfrm>
          <a:prstGeom prst="rect">
            <a:avLst/>
          </a:prstGeom>
          <a:ln w="25400">
            <a:gradFill>
              <a:gsLst>
                <a:gs pos="0">
                  <a:srgbClr val="D496E5"/>
                </a:gs>
                <a:gs pos="100000">
                  <a:srgbClr val="F49FC8"/>
                </a:gs>
              </a:gsLst>
              <a:lin ang="5400000" scaled="1"/>
            </a:gradFill>
          </a:ln>
        </p:spPr>
      </p:pic>
      <p:grpSp>
        <p:nvGrpSpPr>
          <p:cNvPr id="49" name="그룹 4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50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22844" y="132052"/>
              <a:ext cx="4936503" cy="843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분석 방법</a:t>
              </a:r>
              <a:endParaRPr lang="en-US" altLang="ko-KR" sz="4400" b="1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26537" y="183014"/>
              <a:ext cx="3901141" cy="759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i="1" dirty="0" err="1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선형회귀란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무엇인가</a:t>
              </a:r>
              <a:r>
                <a:rPr lang="en-US" altLang="ko-KR" sz="3200" i="1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?</a:t>
              </a:r>
              <a:endParaRPr lang="ko-KR" altLang="en-US" sz="32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3" name="직각 삼각형 52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595173" y="78427"/>
            <a:ext cx="995538" cy="995538"/>
            <a:chOff x="5360545" y="158147"/>
            <a:chExt cx="1187533" cy="1187533"/>
          </a:xfrm>
        </p:grpSpPr>
        <p:sp>
          <p:nvSpPr>
            <p:cNvPr id="55" name="타원 54"/>
            <p:cNvSpPr/>
            <p:nvPr/>
          </p:nvSpPr>
          <p:spPr>
            <a:xfrm>
              <a:off x="5360545" y="158147"/>
              <a:ext cx="1187533" cy="1187533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800" b="1" i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6" name="원호 55"/>
            <p:cNvSpPr/>
            <p:nvPr/>
          </p:nvSpPr>
          <p:spPr>
            <a:xfrm>
              <a:off x="5694159" y="270228"/>
              <a:ext cx="751195" cy="751195"/>
            </a:xfrm>
            <a:prstGeom prst="arc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  <p:sp>
          <p:nvSpPr>
            <p:cNvPr id="57" name="원호 56"/>
            <p:cNvSpPr/>
            <p:nvPr/>
          </p:nvSpPr>
          <p:spPr>
            <a:xfrm>
              <a:off x="5497659" y="497503"/>
              <a:ext cx="714364" cy="714364"/>
            </a:xfrm>
            <a:prstGeom prst="arc">
              <a:avLst>
                <a:gd name="adj1" fmla="val 5458231"/>
                <a:gd name="adj2" fmla="val 1079885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i="1">
                <a:latin typeface="+mj-lt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738645" y="140679"/>
            <a:ext cx="61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5400" i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5808" y="648398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https://ko.wikipedia.org/wiki/%EC%84%A0%ED%98%95_%ED%9A%8C%EA%B7%80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648398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ko-KR" altLang="en-US" sz="1200" dirty="0" err="1" smtClean="0"/>
              <a:t>출저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136896" y="1811606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Y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 어떤 선형 관계에 있을 때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8384" y="2496071"/>
            <a:ext cx="5745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선형식이 </a:t>
            </a:r>
            <a:r>
              <a:rPr lang="en-US" altLang="ko-KR" sz="32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Y=</a:t>
            </a:r>
            <a:r>
              <a:rPr lang="en-US" altLang="ko-KR" sz="3200" b="1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aX+b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표현되게 하는 것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" y="1623227"/>
            <a:ext cx="711967" cy="71196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36896" y="3591942"/>
            <a:ext cx="3740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즉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Y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구하기 위해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파라미터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구하는 것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" y="3403563"/>
            <a:ext cx="711967" cy="71196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36896" y="5105333"/>
            <a:ext cx="5134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선형회귀분석은 학습 모델이기 때문에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 위한 트레이닝셋과 검증 과정 필요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" y="4916954"/>
            <a:ext cx="711967" cy="711967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-18816" y="2601183"/>
            <a:ext cx="12210816" cy="218715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76040" y="3454530"/>
            <a:ext cx="7026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선형 회귀 분석을 분석 모델로 채택</a:t>
            </a:r>
            <a:r>
              <a:rPr lang="en-US" altLang="ko-KR" sz="3600" b="1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</p:bldLst>
  </p:timing>
</p:sld>
</file>

<file path=ppt/theme/theme1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503</Words>
  <Application>Microsoft Office PowerPoint</Application>
  <PresentationFormat>와이드스크린</PresentationFormat>
  <Paragraphs>157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나눔스퀘어OTF ExtraBold</vt:lpstr>
      <vt:lpstr>나눔바른펜OTF</vt:lpstr>
      <vt:lpstr>Arial</vt:lpstr>
      <vt:lpstr>HY헤드라인M</vt:lpstr>
      <vt:lpstr>Aharoni</vt:lpstr>
      <vt:lpstr>나눔스퀘어OTF</vt:lpstr>
      <vt:lpstr>나눔스퀘어OTF Bold</vt:lpstr>
      <vt:lpstr>나눔바른고딕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sudal</cp:lastModifiedBy>
  <cp:revision>573</cp:revision>
  <dcterms:created xsi:type="dcterms:W3CDTF">2017-08-07T07:53:17Z</dcterms:created>
  <dcterms:modified xsi:type="dcterms:W3CDTF">2018-06-21T01:22:52Z</dcterms:modified>
</cp:coreProperties>
</file>